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7" r:id="rId3"/>
    <p:sldId id="338" r:id="rId4"/>
    <p:sldId id="339" r:id="rId5"/>
    <p:sldId id="298" r:id="rId6"/>
    <p:sldId id="257" r:id="rId7"/>
    <p:sldId id="258" r:id="rId8"/>
    <p:sldId id="259" r:id="rId9"/>
    <p:sldId id="261" r:id="rId10"/>
    <p:sldId id="262" r:id="rId11"/>
    <p:sldId id="370" r:id="rId12"/>
    <p:sldId id="378" r:id="rId13"/>
    <p:sldId id="287" r:id="rId14"/>
    <p:sldId id="379" r:id="rId15"/>
    <p:sldId id="380" r:id="rId16"/>
    <p:sldId id="381" r:id="rId17"/>
    <p:sldId id="382" r:id="rId18"/>
    <p:sldId id="383" r:id="rId19"/>
    <p:sldId id="374" r:id="rId20"/>
    <p:sldId id="391" r:id="rId21"/>
    <p:sldId id="392" r:id="rId22"/>
    <p:sldId id="393" r:id="rId23"/>
    <p:sldId id="385" r:id="rId24"/>
    <p:sldId id="394" r:id="rId25"/>
    <p:sldId id="395" r:id="rId26"/>
    <p:sldId id="396" r:id="rId27"/>
    <p:sldId id="351" r:id="rId28"/>
    <p:sldId id="348" r:id="rId29"/>
    <p:sldId id="354" r:id="rId30"/>
    <p:sldId id="355" r:id="rId31"/>
    <p:sldId id="353" r:id="rId32"/>
    <p:sldId id="371" r:id="rId33"/>
    <p:sldId id="389" r:id="rId34"/>
    <p:sldId id="357" r:id="rId35"/>
    <p:sldId id="358" r:id="rId36"/>
    <p:sldId id="390" r:id="rId37"/>
    <p:sldId id="359" r:id="rId38"/>
    <p:sldId id="284" r:id="rId39"/>
    <p:sldId id="285" r:id="rId40"/>
    <p:sldId id="297" r:id="rId41"/>
    <p:sldId id="286" r:id="rId42"/>
    <p:sldId id="299" r:id="rId43"/>
    <p:sldId id="372" r:id="rId44"/>
    <p:sldId id="288" r:id="rId45"/>
    <p:sldId id="320" r:id="rId46"/>
    <p:sldId id="289" r:id="rId47"/>
    <p:sldId id="291" r:id="rId48"/>
    <p:sldId id="292" r:id="rId49"/>
    <p:sldId id="335" r:id="rId50"/>
    <p:sldId id="333" r:id="rId5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FD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68" d="100"/>
          <a:sy n="68" d="100"/>
        </p:scale>
        <p:origin x="5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521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0454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11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1516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237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9409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51583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386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363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03922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11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AFD13-9763-4D52-B071-9A5515BEB45A}" type="datetimeFigureOut">
              <a:rPr lang="hu-HU" smtClean="0"/>
              <a:t>2020. 12. 30.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BEAE64-5255-4ED3-8C20-03215102232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7219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9" Type="http://schemas.openxmlformats.org/officeDocument/2006/relationships/image" Target="../media/image49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34" Type="http://schemas.openxmlformats.org/officeDocument/2006/relationships/image" Target="../media/image44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50" Type="http://schemas.openxmlformats.org/officeDocument/2006/relationships/image" Target="../media/image6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41" Type="http://schemas.openxmlformats.org/officeDocument/2006/relationships/image" Target="../media/image51.png"/><Relationship Id="rId54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53" Type="http://schemas.openxmlformats.org/officeDocument/2006/relationships/image" Target="../media/image63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image" Target="../media/image6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69.png"/><Relationship Id="rId5" Type="http://schemas.openxmlformats.org/officeDocument/2006/relationships/image" Target="../media/image66.png"/><Relationship Id="rId10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11.jpe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slide" Target="slide19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1.jpeg"/><Relationship Id="rId16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1.jpeg"/><Relationship Id="rId16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jpeg"/><Relationship Id="rId16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1.jpeg"/><Relationship Id="rId16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1.jpeg"/><Relationship Id="rId16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1.jpeg"/><Relationship Id="rId16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jpeg"/><Relationship Id="rId16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11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11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11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12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1.jpeg"/><Relationship Id="rId16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92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92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92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92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3781492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92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39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9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3.7037E-7 L -0.53138 -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89" y="-117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146 2.2222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73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31497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4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31888 -4.8148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24" y="-2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092 L -0.10599 0.2388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6" y="1189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10651 0.2363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1203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42526 -0.2363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-1182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42526 0.236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37" y="1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3.7037E-7 L 0.31888 -0.2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-11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0.53151 2.22222E-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5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853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Nem vagyok internet-közelben, de a távolból érezni fogom a gondolataidat. Lehet, hogy most éppen alszok, vagy éppen olvasok, vagy éppen zenét hallgatok. De a gondolataidat a távolból érzékelni fogom</a:t>
            </a:r>
            <a:r>
              <a:rPr lang="hu-HU" sz="2400" dirty="0" smtClean="0">
                <a:solidFill>
                  <a:srgbClr val="0070C0"/>
                </a:solidFill>
              </a:rPr>
              <a:t>. 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3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050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Ehhez a kísérlethez szükség lesz papírra és íróeszközre.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0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869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A kísérlethez szükséged szükség lesz még egy 52 lapos </a:t>
            </a:r>
            <a:r>
              <a:rPr lang="hu-HU" sz="2400" dirty="0" err="1" smtClean="0">
                <a:solidFill>
                  <a:srgbClr val="0070C0"/>
                </a:solidFill>
              </a:rPr>
              <a:t>Jolly</a:t>
            </a:r>
            <a:r>
              <a:rPr lang="hu-HU" sz="2400" dirty="0" smtClean="0">
                <a:solidFill>
                  <a:srgbClr val="0070C0"/>
                </a:solidFill>
              </a:rPr>
              <a:t> Joker lapok nélküli francia kártyacsomagra is, ugyanis a kártyákat ténylegesen fogod rakosgatni. Arra kérlek, hogy vegyél most magadhoz egy ilyen kártyacsomagot. Addig ne is menjünk tovább, míg nincs nálad egy ilyen kártyacsomag.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4503510"/>
            <a:ext cx="857294" cy="11430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65551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65551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65551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65551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65551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65551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65551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65551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65551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65551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655510"/>
            <a:ext cx="857294" cy="114305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655510"/>
            <a:ext cx="857294" cy="114305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655510"/>
            <a:ext cx="857294" cy="1143059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3351510"/>
            <a:ext cx="857294" cy="114305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3351510"/>
            <a:ext cx="857294" cy="1143059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3351510"/>
            <a:ext cx="857294" cy="1143059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3351510"/>
            <a:ext cx="857294" cy="1143059"/>
          </a:xfrm>
          <a:prstGeom prst="rect">
            <a:avLst/>
          </a:prstGeom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3351510"/>
            <a:ext cx="857294" cy="1143059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3351510"/>
            <a:ext cx="857294" cy="1143059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3351510"/>
            <a:ext cx="857294" cy="114305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351510"/>
            <a:ext cx="857294" cy="1143059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3351510"/>
            <a:ext cx="857294" cy="114305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3351510"/>
            <a:ext cx="857294" cy="114305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3351510"/>
            <a:ext cx="857294" cy="1143059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3351510"/>
            <a:ext cx="857294" cy="1143059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3351510"/>
            <a:ext cx="857294" cy="1143059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2199510"/>
            <a:ext cx="857294" cy="1143059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2199510"/>
            <a:ext cx="857294" cy="1143059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2199510"/>
            <a:ext cx="857294" cy="1143059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2199510"/>
            <a:ext cx="857294" cy="1143059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2199510"/>
            <a:ext cx="857294" cy="1143059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2199510"/>
            <a:ext cx="857294" cy="1143059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2199510"/>
            <a:ext cx="857294" cy="1143059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2199510"/>
            <a:ext cx="857294" cy="1143059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2199510"/>
            <a:ext cx="857294" cy="1143059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2199510"/>
            <a:ext cx="857294" cy="1143059"/>
          </a:xfrm>
          <a:prstGeom prst="rect">
            <a:avLst/>
          </a:prstGeom>
        </p:spPr>
      </p:pic>
      <p:pic>
        <p:nvPicPr>
          <p:cNvPr id="42" name="Kép 41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2199510"/>
            <a:ext cx="857294" cy="1143059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2199510"/>
            <a:ext cx="857294" cy="1143059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2199510"/>
            <a:ext cx="857294" cy="1143059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4503510"/>
            <a:ext cx="857294" cy="114305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4503510"/>
            <a:ext cx="857294" cy="1143059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4503510"/>
            <a:ext cx="857294" cy="1143059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4503510"/>
            <a:ext cx="857294" cy="1143059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4503510"/>
            <a:ext cx="857294" cy="1143059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4503510"/>
            <a:ext cx="857294" cy="1143059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4503510"/>
            <a:ext cx="857294" cy="1143059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4503510"/>
            <a:ext cx="857294" cy="1143059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4503510"/>
            <a:ext cx="857294" cy="1143059"/>
          </a:xfrm>
          <a:prstGeom prst="rect">
            <a:avLst/>
          </a:prstGeom>
        </p:spPr>
      </p:pic>
      <p:pic>
        <p:nvPicPr>
          <p:cNvPr id="54" name="Kép 53"/>
          <p:cNvPicPr>
            <a:picLocks noChangeAspect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4503510"/>
            <a:ext cx="857294" cy="1143059"/>
          </a:xfrm>
          <a:prstGeom prst="rect">
            <a:avLst/>
          </a:prstGeom>
        </p:spPr>
      </p:pic>
      <p:pic>
        <p:nvPicPr>
          <p:cNvPr id="55" name="Kép 54"/>
          <p:cNvPicPr>
            <a:picLocks noChangeAspect="1"/>
          </p:cNvPicPr>
          <p:nvPr/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4503510"/>
            <a:ext cx="857294" cy="1143059"/>
          </a:xfrm>
          <a:prstGeom prst="rect">
            <a:avLst/>
          </a:prstGeom>
        </p:spPr>
      </p:pic>
      <p:pic>
        <p:nvPicPr>
          <p:cNvPr id="56" name="Kép 55"/>
          <p:cNvPicPr>
            <a:picLocks noChangeAspect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4503510"/>
            <a:ext cx="857294" cy="1143059"/>
          </a:xfrm>
          <a:prstGeom prst="rect">
            <a:avLst/>
          </a:prstGeom>
        </p:spPr>
      </p:pic>
      <p:pic>
        <p:nvPicPr>
          <p:cNvPr id="58" name="Kép 57"/>
          <p:cNvPicPr preferRelativeResize="0">
            <a:picLocks noChangeAspect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4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0"/>
            <a:ext cx="8634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Amíg te a nálad levő kártyákkal tevékenykedsz, addig én </a:t>
            </a:r>
            <a:r>
              <a:rPr lang="hu-HU" sz="2400" dirty="0" err="1" smtClean="0">
                <a:solidFill>
                  <a:srgbClr val="0070C0"/>
                </a:solidFill>
              </a:rPr>
              <a:t>Nena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előadásában </a:t>
            </a:r>
            <a:r>
              <a:rPr lang="hu-HU" sz="2400" dirty="0" smtClean="0">
                <a:solidFill>
                  <a:srgbClr val="0070C0"/>
                </a:solidFill>
              </a:rPr>
              <a:t>hallgatok egy dalt, hogy ne legyen unalmas ez a kísérlet. Ez egy </a:t>
            </a:r>
            <a:r>
              <a:rPr lang="hu-HU" sz="2400" dirty="0" err="1" smtClean="0">
                <a:solidFill>
                  <a:srgbClr val="0070C0"/>
                </a:solidFill>
              </a:rPr>
              <a:t>retro</a:t>
            </a:r>
            <a:r>
              <a:rPr lang="hu-HU" sz="2400" dirty="0" smtClean="0">
                <a:solidFill>
                  <a:srgbClr val="0070C0"/>
                </a:solidFill>
              </a:rPr>
              <a:t> sláger. Nekem nagyon tetszik!!!!</a:t>
            </a:r>
            <a:endParaRPr lang="hu-HU" dirty="0"/>
          </a:p>
        </p:txBody>
      </p:sp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pic>
        <p:nvPicPr>
          <p:cNvPr id="7" name="Picture 2" descr="Soundtrack Staples: Nena's '99 Luftballons' - STACK | JB Hi-F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406"/>
            <a:ext cx="76200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NENA _ 99 Luftballon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32157" y="360008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68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0324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Minden lapnak van színe.</a:t>
            </a:r>
            <a:br>
              <a:rPr lang="hu-HU" sz="2400" dirty="0" smtClean="0">
                <a:solidFill>
                  <a:srgbClr val="0070C0"/>
                </a:solidFill>
              </a:rPr>
            </a:br>
            <a:r>
              <a:rPr lang="hu-HU" sz="2400" dirty="0" smtClean="0">
                <a:solidFill>
                  <a:srgbClr val="0070C0"/>
                </a:solidFill>
              </a:rPr>
              <a:t>Mindegyik lap színe a </a:t>
            </a:r>
            <a:r>
              <a:rPr lang="hu-HU" sz="2400" dirty="0" smtClean="0">
                <a:solidFill>
                  <a:srgbClr val="000000"/>
                </a:solidFill>
              </a:rPr>
              <a:t>pikk</a:t>
            </a:r>
            <a:r>
              <a:rPr lang="hu-HU" sz="2400" dirty="0">
                <a:solidFill>
                  <a:srgbClr val="000000"/>
                </a:solidFill>
              </a:rPr>
              <a:t>♠</a:t>
            </a:r>
            <a:r>
              <a:rPr lang="hu-HU" sz="2400" dirty="0">
                <a:solidFill>
                  <a:srgbClr val="0070C0"/>
                </a:solidFill>
              </a:rPr>
              <a:t>, </a:t>
            </a:r>
            <a:r>
              <a:rPr lang="hu-HU" sz="2400" dirty="0">
                <a:solidFill>
                  <a:srgbClr val="FF0000"/>
                </a:solidFill>
              </a:rPr>
              <a:t> kör♥</a:t>
            </a:r>
            <a:r>
              <a:rPr lang="hu-HU" sz="2400" dirty="0">
                <a:solidFill>
                  <a:srgbClr val="0070C0"/>
                </a:solidFill>
              </a:rPr>
              <a:t>, </a:t>
            </a:r>
            <a:r>
              <a:rPr lang="hu-HU" sz="2400" dirty="0">
                <a:solidFill>
                  <a:srgbClr val="000000"/>
                </a:solidFill>
              </a:rPr>
              <a:t>treff♣</a:t>
            </a:r>
            <a:r>
              <a:rPr lang="hu-HU" sz="2400" dirty="0">
                <a:solidFill>
                  <a:srgbClr val="0070C0"/>
                </a:solidFill>
              </a:rPr>
              <a:t>,</a:t>
            </a:r>
            <a:r>
              <a:rPr lang="hu-HU" sz="2400" dirty="0"/>
              <a:t> </a:t>
            </a:r>
            <a:r>
              <a:rPr lang="hu-HU" sz="2400" dirty="0">
                <a:solidFill>
                  <a:srgbClr val="FF0000"/>
                </a:solidFill>
              </a:rPr>
              <a:t>káró</a:t>
            </a:r>
            <a:r>
              <a:rPr lang="hu-HU" sz="2400" dirty="0" smtClean="0">
                <a:solidFill>
                  <a:srgbClr val="FF0000"/>
                </a:solidFill>
              </a:rPr>
              <a:t>♦</a:t>
            </a:r>
            <a:r>
              <a:rPr lang="hu-HU" sz="2400" dirty="0" smtClean="0">
                <a:solidFill>
                  <a:srgbClr val="0070C0"/>
                </a:solidFill>
              </a:rPr>
              <a:t> valamelyike lehet. </a:t>
            </a:r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 smtClean="0">
                <a:solidFill>
                  <a:srgbClr val="0070C0"/>
                </a:solidFill>
              </a:rPr>
              <a:t/>
            </a:r>
            <a:br>
              <a:rPr lang="hu-HU" sz="2400" dirty="0" smtClean="0">
                <a:solidFill>
                  <a:srgbClr val="0070C0"/>
                </a:solidFill>
              </a:rPr>
            </a:br>
            <a:r>
              <a:rPr lang="hu-HU" sz="2400" dirty="0" smtClean="0">
                <a:solidFill>
                  <a:srgbClr val="0070C0"/>
                </a:solidFill>
              </a:rPr>
              <a:t>Most válaszd ki, hogy milyen színű lapokkal akarjuk ezt a kísérletet elvégezni! Csak úgy tudjuk folytatni ezt a kísérletet, ha a kiválasztott színre kattintasz. Ennek a kiválasztott színnek a továbbiakban nem lesz jelentősége.</a:t>
            </a:r>
            <a:endParaRPr lang="hu-HU" dirty="0"/>
          </a:p>
        </p:txBody>
      </p:sp>
      <p:pic>
        <p:nvPicPr>
          <p:cNvPr id="8" name="Kép 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4" name="Szövegdoboz 3">
            <a:hlinkClick r:id="rId3" action="ppaction://hlinksldjump"/>
          </p:cNvPr>
          <p:cNvSpPr txBox="1"/>
          <p:nvPr/>
        </p:nvSpPr>
        <p:spPr>
          <a:xfrm>
            <a:off x="-3859" y="4569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24" name="Kép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0"/>
            <a:ext cx="1800000" cy="1800000"/>
          </a:xfrm>
          <a:prstGeom prst="rect">
            <a:avLst/>
          </a:prstGeom>
        </p:spPr>
      </p:pic>
      <p:pic>
        <p:nvPicPr>
          <p:cNvPr id="25" name="Kép 2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00" y="3600000"/>
            <a:ext cx="1800000" cy="1800000"/>
          </a:xfrm>
          <a:prstGeom prst="rect">
            <a:avLst/>
          </a:prstGeom>
        </p:spPr>
      </p:pic>
      <p:pic>
        <p:nvPicPr>
          <p:cNvPr id="26" name="Kép 2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000" y="3600000"/>
            <a:ext cx="1800000" cy="1800000"/>
          </a:xfrm>
          <a:prstGeom prst="rect">
            <a:avLst/>
          </a:prstGeom>
        </p:spPr>
      </p:pic>
      <p:pic>
        <p:nvPicPr>
          <p:cNvPr id="27" name="Kép 2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000" y="360000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hlinkClick r:id="rId2" action="ppaction://hlinksldjump"/>
          </p:cNvPr>
          <p:cNvSpPr txBox="1"/>
          <p:nvPr/>
        </p:nvSpPr>
        <p:spPr>
          <a:xfrm>
            <a:off x="0" y="2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19" name="Kép 18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0"/>
            <a:ext cx="853068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Tehát a kísérlet a továbbiakban a </a:t>
            </a:r>
            <a:r>
              <a:rPr lang="hu-HU" sz="2400" dirty="0">
                <a:solidFill>
                  <a:srgbClr val="000000"/>
                </a:solidFill>
              </a:rPr>
              <a:t>pikk</a:t>
            </a:r>
            <a:r>
              <a:rPr lang="hu-HU" sz="2400" dirty="0" smtClean="0">
                <a:solidFill>
                  <a:srgbClr val="000000"/>
                </a:solidFill>
              </a:rPr>
              <a:t>♠</a:t>
            </a:r>
            <a:r>
              <a:rPr lang="hu-HU" sz="2400" dirty="0" smtClean="0">
                <a:solidFill>
                  <a:srgbClr val="0070C0"/>
                </a:solidFill>
              </a:rPr>
              <a:t> kártyákkal történik.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>
                <a:solidFill>
                  <a:srgbClr val="0070C0"/>
                </a:solidFill>
              </a:rPr>
              <a:t>Minden lapnak van értéke. </a:t>
            </a:r>
            <a:br>
              <a:rPr lang="hu-HU" sz="2400" dirty="0">
                <a:solidFill>
                  <a:srgbClr val="0070C0"/>
                </a:solidFill>
              </a:rPr>
            </a:br>
            <a:r>
              <a:rPr lang="hu-HU" sz="2400" dirty="0" smtClean="0">
                <a:solidFill>
                  <a:srgbClr val="0070C0"/>
                </a:solidFill>
              </a:rPr>
              <a:t>Mindegyik kiválasztott </a:t>
            </a:r>
            <a:r>
              <a:rPr lang="hu-HU" sz="2400" dirty="0">
                <a:solidFill>
                  <a:srgbClr val="0070C0"/>
                </a:solidFill>
              </a:rPr>
              <a:t>lapok </a:t>
            </a:r>
            <a:r>
              <a:rPr lang="hu-HU" sz="2400" dirty="0" smtClean="0">
                <a:solidFill>
                  <a:srgbClr val="0070C0"/>
                </a:solidFill>
              </a:rPr>
              <a:t>értéke a következők valamelyike lehet:</a:t>
            </a:r>
          </a:p>
          <a:p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ász=1, 2, 3, 4, 5, 6, 7, 8, 9, 10, bubi=11, dáma=12, </a:t>
            </a:r>
            <a:r>
              <a:rPr lang="hu-HU" sz="2400" dirty="0" smtClean="0">
                <a:solidFill>
                  <a:srgbClr val="0070C0"/>
                </a:solidFill>
              </a:rPr>
              <a:t>király=13.</a:t>
            </a:r>
          </a:p>
          <a:p>
            <a:r>
              <a:rPr lang="hu-HU" sz="2400" dirty="0">
                <a:solidFill>
                  <a:srgbClr val="0070C0"/>
                </a:solidFill>
              </a:rPr>
              <a:t>A kiválasztott színű lapokat rakd egymás mellé növekvő sorrendbe, mint ahogyan az ábra </a:t>
            </a:r>
            <a:r>
              <a:rPr lang="hu-HU" sz="2400" dirty="0" smtClean="0">
                <a:solidFill>
                  <a:srgbClr val="0070C0"/>
                </a:solidFill>
              </a:rPr>
              <a:t>mutatja! </a:t>
            </a:r>
            <a:r>
              <a:rPr lang="hu-HU" sz="2400" dirty="0">
                <a:solidFill>
                  <a:srgbClr val="0070C0"/>
                </a:solidFill>
              </a:rPr>
              <a:t>Így egy 13 kártyából álló sort kapsz, amelyben minden érték látható.</a:t>
            </a:r>
          </a:p>
        </p:txBody>
      </p:sp>
      <p:pic>
        <p:nvPicPr>
          <p:cNvPr id="84" name="Kép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85" name="Kép 8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86" name="Kép 8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87" name="Kép 8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88" name="Kép 8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89" name="Kép 8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90" name="Kép 8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91" name="Kép 9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92" name="Kép 9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93" name="Kép 9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94" name="Kép 9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95" name="Kép 9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7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1" y="0"/>
            <a:ext cx="861989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Tehát a kísérlet a továbbiakban a </a:t>
            </a:r>
            <a:r>
              <a:rPr lang="hu-HU" sz="2400" dirty="0">
                <a:solidFill>
                  <a:srgbClr val="FF0000"/>
                </a:solidFill>
              </a:rPr>
              <a:t>kör♥ </a:t>
            </a:r>
            <a:r>
              <a:rPr lang="hu-HU" sz="2400" dirty="0" smtClean="0">
                <a:solidFill>
                  <a:srgbClr val="0070C0"/>
                </a:solidFill>
              </a:rPr>
              <a:t>kártyákkal </a:t>
            </a:r>
            <a:r>
              <a:rPr lang="hu-HU" sz="2400" dirty="0">
                <a:solidFill>
                  <a:srgbClr val="0070C0"/>
                </a:solidFill>
              </a:rPr>
              <a:t>történik. </a:t>
            </a:r>
            <a:endParaRPr lang="hu-HU" sz="2400" dirty="0" smtClean="0">
              <a:solidFill>
                <a:srgbClr val="0070C0"/>
              </a:solidFill>
            </a:endParaRP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>
                <a:solidFill>
                  <a:srgbClr val="0070C0"/>
                </a:solidFill>
              </a:rPr>
              <a:t>Minden lapnak van értéke. </a:t>
            </a:r>
            <a:br>
              <a:rPr lang="hu-HU" sz="2400" dirty="0">
                <a:solidFill>
                  <a:srgbClr val="0070C0"/>
                </a:solidFill>
              </a:rPr>
            </a:br>
            <a:r>
              <a:rPr lang="hu-HU" sz="2400" dirty="0">
                <a:solidFill>
                  <a:srgbClr val="0070C0"/>
                </a:solidFill>
              </a:rPr>
              <a:t>Mindegyik kiválasztott lapok értéke a következők valamelyike lehet:</a:t>
            </a:r>
          </a:p>
          <a:p>
            <a:r>
              <a:rPr lang="hu-HU" sz="2400" dirty="0">
                <a:solidFill>
                  <a:srgbClr val="0070C0"/>
                </a:solidFill>
              </a:rPr>
              <a:t> ász=1, 2, 3, 4, 5, 6, 7, 8, 9, 10, bubi=11, dáma=12, </a:t>
            </a:r>
            <a:r>
              <a:rPr lang="hu-HU" sz="2400" dirty="0" smtClean="0">
                <a:solidFill>
                  <a:srgbClr val="0070C0"/>
                </a:solidFill>
              </a:rPr>
              <a:t>király=13.</a:t>
            </a:r>
          </a:p>
          <a:p>
            <a:r>
              <a:rPr lang="hu-HU" sz="2400" dirty="0">
                <a:solidFill>
                  <a:srgbClr val="0070C0"/>
                </a:solidFill>
              </a:rPr>
              <a:t>A kiválasztott színű lapokat rakd egymás mellé növekvő sorrendbe, mint ahogyan az ábra </a:t>
            </a:r>
            <a:r>
              <a:rPr lang="hu-HU" sz="2400" dirty="0" smtClean="0">
                <a:solidFill>
                  <a:srgbClr val="0070C0"/>
                </a:solidFill>
              </a:rPr>
              <a:t>mutatja! </a:t>
            </a:r>
            <a:r>
              <a:rPr lang="hu-HU" sz="2400" dirty="0">
                <a:solidFill>
                  <a:srgbClr val="0070C0"/>
                </a:solidFill>
              </a:rPr>
              <a:t>Így egy 13 kártyából álló sort kapsz, amelyben minden érték látható.</a:t>
            </a:r>
          </a:p>
        </p:txBody>
      </p:sp>
      <p:pic>
        <p:nvPicPr>
          <p:cNvPr id="71" name="Kép 7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72" name="Kép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73" name="Kép 7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74" name="Kép 7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75" name="Kép 7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76" name="Kép 7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77" name="Kép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78" name="Kép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79" name="Kép 7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80" name="Kép 7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81" name="Kép 8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82" name="Kép 8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83" name="Kép 8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6" name="Szövegdoboz 15">
            <a:hlinkClick r:id="rId16" action="ppaction://hlinksldjump"/>
          </p:cNvPr>
          <p:cNvSpPr txBox="1"/>
          <p:nvPr/>
        </p:nvSpPr>
        <p:spPr>
          <a:xfrm>
            <a:off x="0" y="2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483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0"/>
            <a:ext cx="8575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Tehát a kísérlet a továbbiakban a </a:t>
            </a:r>
            <a:r>
              <a:rPr lang="hu-HU" sz="2400" dirty="0">
                <a:solidFill>
                  <a:srgbClr val="000000"/>
                </a:solidFill>
              </a:rPr>
              <a:t>treff♣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kártyákkal történik</a:t>
            </a:r>
            <a:r>
              <a:rPr lang="hu-HU" sz="2400" dirty="0" smtClean="0">
                <a:solidFill>
                  <a:srgbClr val="0070C0"/>
                </a:solidFill>
              </a:rPr>
              <a:t>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>
                <a:solidFill>
                  <a:srgbClr val="0070C0"/>
                </a:solidFill>
              </a:rPr>
              <a:t>Minden lapnak van értéke. </a:t>
            </a:r>
            <a:br>
              <a:rPr lang="hu-HU" sz="2400" dirty="0">
                <a:solidFill>
                  <a:srgbClr val="0070C0"/>
                </a:solidFill>
              </a:rPr>
            </a:br>
            <a:r>
              <a:rPr lang="hu-HU" sz="2400" dirty="0">
                <a:solidFill>
                  <a:srgbClr val="0070C0"/>
                </a:solidFill>
              </a:rPr>
              <a:t>Mindegyik kiválasztott lapok értéke a következők valamelyike lehet:</a:t>
            </a:r>
          </a:p>
          <a:p>
            <a:r>
              <a:rPr lang="hu-HU" sz="2400" dirty="0">
                <a:solidFill>
                  <a:srgbClr val="0070C0"/>
                </a:solidFill>
              </a:rPr>
              <a:t> ász=1, 2, 3, 4, 5, 6, 7, 8, 9, 10, bubi=11, dáma=12, </a:t>
            </a:r>
            <a:r>
              <a:rPr lang="hu-HU" sz="2400" dirty="0" smtClean="0">
                <a:solidFill>
                  <a:srgbClr val="0070C0"/>
                </a:solidFill>
              </a:rPr>
              <a:t>király=13.</a:t>
            </a:r>
          </a:p>
          <a:p>
            <a:r>
              <a:rPr lang="hu-HU" sz="2400" dirty="0">
                <a:solidFill>
                  <a:srgbClr val="0070C0"/>
                </a:solidFill>
              </a:rPr>
              <a:t>A kiválasztott színű lapokat rakd egymás mellé növekvő sorrendbe, mint ahogyan az ábra </a:t>
            </a:r>
            <a:r>
              <a:rPr lang="hu-HU" sz="2400" dirty="0" smtClean="0">
                <a:solidFill>
                  <a:srgbClr val="0070C0"/>
                </a:solidFill>
              </a:rPr>
              <a:t>mutatja! </a:t>
            </a:r>
            <a:r>
              <a:rPr lang="hu-HU" sz="2400" dirty="0">
                <a:solidFill>
                  <a:srgbClr val="0070C0"/>
                </a:solidFill>
              </a:rPr>
              <a:t>Így egy 13 kártyából álló sort kapsz, amelyben minden érték látható.</a:t>
            </a:r>
          </a:p>
          <a:p>
            <a:endParaRPr lang="hu-HU" sz="2400" dirty="0" smtClean="0">
              <a:solidFill>
                <a:srgbClr val="0070C0"/>
              </a:solidFill>
            </a:endParaRPr>
          </a:p>
        </p:txBody>
      </p:sp>
      <p:pic>
        <p:nvPicPr>
          <p:cNvPr id="97" name="Kép 9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98" name="Kép 9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99" name="Kép 9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100" name="Kép 9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101" name="Kép 10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102" name="Kép 10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103" name="Kép 10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04" name="Kép 10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05" name="Kép 10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06" name="Kép 10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07" name="Kép 10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08" name="Kép 10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8" name="Szövegdoboz 17">
            <a:hlinkClick r:id="rId16" action="ppaction://hlinksldjump"/>
          </p:cNvPr>
          <p:cNvSpPr txBox="1"/>
          <p:nvPr/>
        </p:nvSpPr>
        <p:spPr>
          <a:xfrm>
            <a:off x="0" y="2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976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-1" y="0"/>
            <a:ext cx="86087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Tehát a kísérlet a továbbiakban a </a:t>
            </a:r>
            <a:r>
              <a:rPr lang="hu-HU" sz="2400" dirty="0">
                <a:solidFill>
                  <a:srgbClr val="FF0000"/>
                </a:solidFill>
              </a:rPr>
              <a:t>káró♦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kártyákkal történik</a:t>
            </a:r>
            <a:r>
              <a:rPr lang="hu-HU" sz="2400" dirty="0" smtClean="0">
                <a:solidFill>
                  <a:srgbClr val="0070C0"/>
                </a:solidFill>
              </a:rPr>
              <a:t>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>
                <a:solidFill>
                  <a:srgbClr val="0070C0"/>
                </a:solidFill>
              </a:rPr>
              <a:t>Minden lapnak van értéke. </a:t>
            </a:r>
            <a:br>
              <a:rPr lang="hu-HU" sz="2400" dirty="0">
                <a:solidFill>
                  <a:srgbClr val="0070C0"/>
                </a:solidFill>
              </a:rPr>
            </a:br>
            <a:r>
              <a:rPr lang="hu-HU" sz="2400" dirty="0">
                <a:solidFill>
                  <a:srgbClr val="0070C0"/>
                </a:solidFill>
              </a:rPr>
              <a:t>Mindegyik kiválasztott lapok értéke a következők valamelyike lehet:</a:t>
            </a:r>
          </a:p>
          <a:p>
            <a:r>
              <a:rPr lang="hu-HU" sz="2400" dirty="0">
                <a:solidFill>
                  <a:srgbClr val="0070C0"/>
                </a:solidFill>
              </a:rPr>
              <a:t> ász=1, 2, 3, 4, 5, 6, 7, 8, 9, 10, bubi=11, dáma=12, </a:t>
            </a:r>
            <a:r>
              <a:rPr lang="hu-HU" sz="2400" dirty="0" smtClean="0">
                <a:solidFill>
                  <a:srgbClr val="0070C0"/>
                </a:solidFill>
              </a:rPr>
              <a:t>király=13.</a:t>
            </a:r>
          </a:p>
          <a:p>
            <a:r>
              <a:rPr lang="hu-HU" sz="2400" dirty="0">
                <a:solidFill>
                  <a:srgbClr val="0070C0"/>
                </a:solidFill>
              </a:rPr>
              <a:t>A kiválasztott színű lapokat rakd egymás mellé növekvő sorrendbe, mint ahogyan az ábra </a:t>
            </a:r>
            <a:r>
              <a:rPr lang="hu-HU" sz="2400" dirty="0" smtClean="0">
                <a:solidFill>
                  <a:srgbClr val="0070C0"/>
                </a:solidFill>
              </a:rPr>
              <a:t>mutatja! </a:t>
            </a:r>
            <a:r>
              <a:rPr lang="hu-HU" sz="2400" dirty="0">
                <a:solidFill>
                  <a:srgbClr val="0070C0"/>
                </a:solidFill>
              </a:rPr>
              <a:t>Így egy 13 kártyából álló sort kapsz, amelyben minden érték látható.</a:t>
            </a:r>
          </a:p>
        </p:txBody>
      </p:sp>
      <p:pic>
        <p:nvPicPr>
          <p:cNvPr id="58" name="Kép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59" name="Kép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60" name="Kép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61" name="Kép 6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62" name="Kép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63" name="Kép 6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64" name="Kép 6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65" name="Kép 6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66" name="Kép 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67" name="Kép 6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68" name="Kép 6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69" name="Kép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70" name="Kép 6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6" name="Szövegdoboz 15">
            <a:hlinkClick r:id="rId16" action="ppaction://hlinksldjump"/>
          </p:cNvPr>
          <p:cNvSpPr txBox="1"/>
          <p:nvPr/>
        </p:nvSpPr>
        <p:spPr>
          <a:xfrm>
            <a:off x="0" y="2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480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5116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ezekből a </a:t>
            </a:r>
            <a:r>
              <a:rPr lang="hu-HU" sz="2400" dirty="0">
                <a:solidFill>
                  <a:srgbClr val="000000"/>
                </a:solidFill>
              </a:rPr>
              <a:t>pikk</a:t>
            </a:r>
            <a:r>
              <a:rPr lang="hu-HU" sz="2400" dirty="0" smtClean="0">
                <a:solidFill>
                  <a:srgbClr val="000000"/>
                </a:solidFill>
              </a:rPr>
              <a:t>♠</a:t>
            </a:r>
            <a:r>
              <a:rPr lang="hu-HU" sz="2400" dirty="0" smtClean="0">
                <a:solidFill>
                  <a:srgbClr val="0070C0"/>
                </a:solidFill>
              </a:rPr>
              <a:t> színű lapokból álló sorból válasszál ki egy kártyát! A kiválasztott kártyát egyenlőre ott kell hagyni a helyén, de meg kell jegyezni. A kiválasztott kártyáról állapítsd meg, hogy hányadik lap a sor tőle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távolabbi végétől számítva! Fontos hogy ekkor a kiválasztott kártyától távolabbi szélső lap az első lap. Ezt a számot jegyezd meg!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Így például ha az „ász” lett kiválasztva, akkor a kiválasztott lap a sor jobb szélétől számítva a 13. lap.  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2-es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</a:t>
            </a:r>
            <a:r>
              <a:rPr lang="hu-HU" dirty="0" smtClean="0">
                <a:solidFill>
                  <a:srgbClr val="0070C0"/>
                </a:solidFill>
              </a:rPr>
              <a:t>sor 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6-os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8.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7-es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mindkét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7.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9-es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az </a:t>
            </a:r>
            <a:r>
              <a:rPr lang="hu-HU" dirty="0" smtClean="0">
                <a:solidFill>
                  <a:srgbClr val="0070C0"/>
                </a:solidFill>
              </a:rPr>
              <a:t>9.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„dáma”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„király”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13.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Stb.. 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2" name="Szövegdoboz 1">
            <a:hlinkClick r:id="rId16" action="ppaction://hlinksldjump"/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07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77998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79980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160000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0000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0000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79980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87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53151 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10508 2.22222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21263 -0.236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-1178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34 0.00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31888 2.22222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25 -7.40741E-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25" y="2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11111E-6 L 0.42526 -0.236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-118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0638 0.236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1180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1.11111E-6 L 0.10625 -4.44444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2" y="-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99 0.2361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9" y="1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5E-6 0.236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1175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10625 -0.2361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5116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ezekből a </a:t>
            </a:r>
            <a:r>
              <a:rPr lang="hu-HU" sz="2400" dirty="0">
                <a:solidFill>
                  <a:srgbClr val="FF0000"/>
                </a:solidFill>
              </a:rPr>
              <a:t>kör</a:t>
            </a:r>
            <a:r>
              <a:rPr lang="hu-HU" sz="2400" dirty="0" smtClean="0">
                <a:solidFill>
                  <a:srgbClr val="FF0000"/>
                </a:solidFill>
              </a:rPr>
              <a:t>♥</a:t>
            </a:r>
            <a:r>
              <a:rPr lang="hu-HU" sz="2400" dirty="0" smtClean="0">
                <a:solidFill>
                  <a:srgbClr val="0070C0"/>
                </a:solidFill>
              </a:rPr>
              <a:t> színű lapokból álló sorból válasszál ki egy kártyát! A kiválasztott kártyát egyenlőre ott kell hagyni a helyén, de meg kell jegyezni. A kiválasztott kártyáról állapítsd meg, hogy hányadik lap a sor tőle távolabbi végétől számítva! Fontos hogy ekkor a kiválasztott kártyától távolabbi szélső lap az első lap. Ezt a számot jegyezd meg!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Így például ha az „ász” lett kiválasztva, akkor a kiválasztott lap a sor jobb szélétől számítva a 13. lap.  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2-es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</a:t>
            </a:r>
            <a:r>
              <a:rPr lang="hu-HU" dirty="0" smtClean="0">
                <a:solidFill>
                  <a:srgbClr val="0070C0"/>
                </a:solidFill>
              </a:rPr>
              <a:t>sor 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6-os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8.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7-es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mindkét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7.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9-es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az </a:t>
            </a:r>
            <a:r>
              <a:rPr lang="hu-HU" dirty="0" smtClean="0">
                <a:solidFill>
                  <a:srgbClr val="0070C0"/>
                </a:solidFill>
              </a:rPr>
              <a:t>9.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„dáma”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„király”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13.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Stb.. 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7" name="Szövegdoboz 16">
            <a:hlinkClick r:id="rId16" action="ppaction://hlinksldjump"/>
          </p:cNvPr>
          <p:cNvSpPr txBox="1"/>
          <p:nvPr/>
        </p:nvSpPr>
        <p:spPr>
          <a:xfrm>
            <a:off x="-457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2526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5116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ezekből a</a:t>
            </a:r>
            <a:r>
              <a:rPr lang="hu-HU" sz="2400" dirty="0">
                <a:solidFill>
                  <a:srgbClr val="000000"/>
                </a:solidFill>
              </a:rPr>
              <a:t> treff</a:t>
            </a:r>
            <a:r>
              <a:rPr lang="hu-HU" sz="2400" dirty="0" smtClean="0">
                <a:solidFill>
                  <a:srgbClr val="000000"/>
                </a:solidFill>
              </a:rPr>
              <a:t>♣</a:t>
            </a:r>
            <a:r>
              <a:rPr lang="hu-HU" sz="2400" dirty="0" smtClean="0">
                <a:solidFill>
                  <a:srgbClr val="0070C0"/>
                </a:solidFill>
              </a:rPr>
              <a:t> színű lapokból álló sorból válasszál ki egy kártyát! A kiválasztott kártyát egyenlőre ott kell hagyni a helyén, de meg kell jegyezni. A kiválasztott kártyáról állapítsd meg, hogy hányadik lap a sor tőle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távolabbi végétől számítva! Fontos hogy ekkor a kiválasztott kártyától távolabbi szélső lap az első lap. Ezt a számot jegyezd meg!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Így például ha az „ász” lett kiválasztva, akkor a kiválasztott lap a sor jobb szélétől számítva a 13. lap.  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2-es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</a:t>
            </a:r>
            <a:r>
              <a:rPr lang="hu-HU" dirty="0" smtClean="0">
                <a:solidFill>
                  <a:srgbClr val="0070C0"/>
                </a:solidFill>
              </a:rPr>
              <a:t>sor 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6-os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8.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7-es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mindkét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7.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9-es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az </a:t>
            </a:r>
            <a:r>
              <a:rPr lang="hu-HU" dirty="0" smtClean="0">
                <a:solidFill>
                  <a:srgbClr val="0070C0"/>
                </a:solidFill>
              </a:rPr>
              <a:t>9.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„dáma”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„király”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13.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Stb.. 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7" name="Szövegdoboz 16">
            <a:hlinkClick r:id="rId16" action="ppaction://hlinksldjump"/>
          </p:cNvPr>
          <p:cNvSpPr txBox="1"/>
          <p:nvPr/>
        </p:nvSpPr>
        <p:spPr>
          <a:xfrm>
            <a:off x="0" y="4569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63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Kép 1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0" y="0"/>
            <a:ext cx="951164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ezekből a </a:t>
            </a:r>
            <a:r>
              <a:rPr lang="hu-HU" sz="2400" dirty="0">
                <a:solidFill>
                  <a:srgbClr val="FF0000"/>
                </a:solidFill>
              </a:rPr>
              <a:t>káró♦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színű lapokból álló sorból válasszál ki egy kártyát! A kiválasztott kártyát egyenlőre ott kell hagyni a helyén, de meg kell jegyezni. A kiválasztott kártyáról állapítsd meg, hogy hányadik lap a sor tőle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távolabbi végétől számítva! Fontos hogy ekkor a kiválasztott kártyától távolabbi szélső lap az első lap. Ezt a számot jegyezd meg!</a:t>
            </a:r>
          </a:p>
          <a:p>
            <a:endParaRPr lang="hu-HU" dirty="0">
              <a:solidFill>
                <a:srgbClr val="0070C0"/>
              </a:solidFill>
            </a:endParaRPr>
          </a:p>
          <a:p>
            <a:r>
              <a:rPr lang="hu-HU" dirty="0" smtClean="0">
                <a:solidFill>
                  <a:srgbClr val="0070C0"/>
                </a:solidFill>
              </a:rPr>
              <a:t>Így például ha az „ász” lett kiválasztva, akkor a kiválasztott lap a sor jobb szélétől számítva a 13. lap.  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2-es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</a:t>
            </a:r>
            <a:r>
              <a:rPr lang="hu-HU" dirty="0" smtClean="0">
                <a:solidFill>
                  <a:srgbClr val="0070C0"/>
                </a:solidFill>
              </a:rPr>
              <a:t>sor 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r>
              <a:rPr lang="hu-HU" dirty="0" smtClean="0">
                <a:solidFill>
                  <a:srgbClr val="0070C0"/>
                </a:solidFill>
              </a:rPr>
              <a:t/>
            </a:r>
            <a:br>
              <a:rPr lang="hu-HU" dirty="0" smtClean="0">
                <a:solidFill>
                  <a:srgbClr val="0070C0"/>
                </a:solidFill>
              </a:rPr>
            </a:br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6-os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jobb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8.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7-es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mindkét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7.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9-es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az </a:t>
            </a:r>
            <a:r>
              <a:rPr lang="hu-HU" dirty="0" smtClean="0">
                <a:solidFill>
                  <a:srgbClr val="0070C0"/>
                </a:solidFill>
              </a:rPr>
              <a:t>9. </a:t>
            </a:r>
            <a:r>
              <a:rPr lang="hu-HU" dirty="0">
                <a:solidFill>
                  <a:srgbClr val="0070C0"/>
                </a:solidFill>
              </a:rPr>
              <a:t>lap.   </a:t>
            </a:r>
            <a:endParaRPr lang="hu-HU" dirty="0" smtClean="0">
              <a:solidFill>
                <a:srgbClr val="0070C0"/>
              </a:solidFill>
            </a:endParaRP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„dáma”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12.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>
                <a:solidFill>
                  <a:srgbClr val="0070C0"/>
                </a:solidFill>
              </a:rPr>
              <a:t>Így például ha </a:t>
            </a:r>
            <a:r>
              <a:rPr lang="hu-HU" dirty="0" smtClean="0">
                <a:solidFill>
                  <a:srgbClr val="0070C0"/>
                </a:solidFill>
              </a:rPr>
              <a:t>a „király” </a:t>
            </a:r>
            <a:r>
              <a:rPr lang="hu-HU" dirty="0">
                <a:solidFill>
                  <a:srgbClr val="0070C0"/>
                </a:solidFill>
              </a:rPr>
              <a:t>lett kiválasztva, akkor a kiválasztott lap a sor </a:t>
            </a:r>
            <a:r>
              <a:rPr lang="hu-HU" dirty="0" smtClean="0">
                <a:solidFill>
                  <a:srgbClr val="0070C0"/>
                </a:solidFill>
              </a:rPr>
              <a:t>bal </a:t>
            </a:r>
            <a:r>
              <a:rPr lang="hu-HU" dirty="0">
                <a:solidFill>
                  <a:srgbClr val="0070C0"/>
                </a:solidFill>
              </a:rPr>
              <a:t>szélétől számítva </a:t>
            </a:r>
            <a:r>
              <a:rPr lang="hu-HU" dirty="0" smtClean="0">
                <a:solidFill>
                  <a:srgbClr val="0070C0"/>
                </a:solidFill>
              </a:rPr>
              <a:t>a 13. </a:t>
            </a:r>
            <a:r>
              <a:rPr lang="hu-HU" dirty="0">
                <a:solidFill>
                  <a:srgbClr val="0070C0"/>
                </a:solidFill>
              </a:rPr>
              <a:t>lap</a:t>
            </a:r>
            <a:r>
              <a:rPr lang="hu-HU" dirty="0" smtClean="0">
                <a:solidFill>
                  <a:srgbClr val="0070C0"/>
                </a:solidFill>
              </a:rPr>
              <a:t>.</a:t>
            </a:r>
          </a:p>
          <a:p>
            <a:r>
              <a:rPr lang="hu-HU" dirty="0" smtClean="0">
                <a:solidFill>
                  <a:srgbClr val="0070C0"/>
                </a:solidFill>
              </a:rPr>
              <a:t>Stb.. 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8" name="Szövegdoboz 17">
            <a:hlinkClick r:id="rId16" action="ppaction://hlinksldjump"/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05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9645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az előbb megjegyzett számot </a:t>
            </a:r>
            <a:r>
              <a:rPr lang="hu-HU" sz="2400" dirty="0">
                <a:solidFill>
                  <a:srgbClr val="0070C0"/>
                </a:solidFill>
              </a:rPr>
              <a:t>írd le a papír bal felső sarkába! </a:t>
            </a:r>
            <a:r>
              <a:rPr lang="hu-HU" sz="2400" dirty="0" smtClean="0">
                <a:solidFill>
                  <a:srgbClr val="0070C0"/>
                </a:solidFill>
              </a:rPr>
              <a:t>És a kiválasztott kártyát vedd el a sorból, mert azzal a továbbiakban nem dolgozunk a kísérlet során. Így a kísérlet hátralevő részében csak a maradék 12 darab </a:t>
            </a:r>
            <a:r>
              <a:rPr lang="hu-HU" sz="2400" dirty="0">
                <a:solidFill>
                  <a:srgbClr val="000000"/>
                </a:solidFill>
              </a:rPr>
              <a:t>pikk</a:t>
            </a:r>
            <a:r>
              <a:rPr lang="hu-HU" sz="2400" dirty="0" smtClean="0">
                <a:solidFill>
                  <a:srgbClr val="000000"/>
                </a:solidFill>
              </a:rPr>
              <a:t>♠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színű kártyalappal dolgozunk.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 smtClean="0">
                <a:solidFill>
                  <a:srgbClr val="0070C0"/>
                </a:solidFill>
              </a:rPr>
              <a:t>Most elveszem a monitorról az általad választott színű lapokat, így itt nem láthatod őket. Igazából csak hátráltatja a kísérletet, ha még az általad választott, de a továbbiakban felesleges lap még látható. Egyszerűbb, ha a továbbiakban a nálad levő még megmaradt 12 darab </a:t>
            </a:r>
            <a:r>
              <a:rPr lang="hu-HU" sz="2400" dirty="0">
                <a:solidFill>
                  <a:srgbClr val="000000"/>
                </a:solidFill>
              </a:rPr>
              <a:t>pikk</a:t>
            </a:r>
            <a:r>
              <a:rPr lang="hu-HU" sz="2400" dirty="0" smtClean="0">
                <a:solidFill>
                  <a:srgbClr val="000000"/>
                </a:solidFill>
              </a:rPr>
              <a:t>♠</a:t>
            </a:r>
            <a:r>
              <a:rPr lang="hu-HU" sz="2400" dirty="0" smtClean="0">
                <a:solidFill>
                  <a:srgbClr val="0070C0"/>
                </a:solidFill>
              </a:rPr>
              <a:t> színű kártyával végzed el a feladatokat.</a:t>
            </a:r>
            <a:endParaRPr lang="hu-HU" sz="2400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6" name="Szövegdoboz 15">
            <a:hlinkClick r:id="rId16" action="ppaction://hlinksldjump"/>
          </p:cNvPr>
          <p:cNvSpPr txBox="1"/>
          <p:nvPr/>
        </p:nvSpPr>
        <p:spPr>
          <a:xfrm>
            <a:off x="1698" y="13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725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9645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az előbb megjegyzett számot </a:t>
            </a:r>
            <a:r>
              <a:rPr lang="hu-HU" sz="2400" dirty="0">
                <a:solidFill>
                  <a:srgbClr val="0070C0"/>
                </a:solidFill>
              </a:rPr>
              <a:t>írd le a papír bal felső sarkába! </a:t>
            </a:r>
            <a:r>
              <a:rPr lang="hu-HU" sz="2400" dirty="0" smtClean="0">
                <a:solidFill>
                  <a:srgbClr val="0070C0"/>
                </a:solidFill>
              </a:rPr>
              <a:t>És a kiválasztott kártyát vedd el a sorból, mert azzal a továbbiakban nem dolgozunk a kísérlet során. Így a kísérlet hátralevő részében csak a maradék 12 darab </a:t>
            </a:r>
            <a:r>
              <a:rPr lang="hu-HU" sz="2400" dirty="0">
                <a:solidFill>
                  <a:srgbClr val="FF0000"/>
                </a:solidFill>
              </a:rPr>
              <a:t>kör♥</a:t>
            </a:r>
            <a:r>
              <a:rPr lang="hu-HU" sz="2400" dirty="0">
                <a:solidFill>
                  <a:srgbClr val="0070C0"/>
                </a:solidFill>
              </a:rPr>
              <a:t> színű </a:t>
            </a:r>
            <a:r>
              <a:rPr lang="hu-HU" sz="2400" dirty="0" smtClean="0">
                <a:solidFill>
                  <a:srgbClr val="0070C0"/>
                </a:solidFill>
              </a:rPr>
              <a:t>kártyalappal dolgozunk.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 smtClean="0">
                <a:solidFill>
                  <a:srgbClr val="0070C0"/>
                </a:solidFill>
              </a:rPr>
              <a:t>Most elveszem a monitorról az általad választott színű lapokat, így itt nem láthatod őket. Igazából csak hátráltatja a kísérletet, ha még az általad választott, de a továbbiakban felesleges lap még látható</a:t>
            </a:r>
            <a:r>
              <a:rPr lang="hu-HU" sz="2400" dirty="0">
                <a:solidFill>
                  <a:srgbClr val="0070C0"/>
                </a:solidFill>
              </a:rPr>
              <a:t>. Egyszerűbb, ha a továbbiakban a nálad levő még megmaradt 12 darab </a:t>
            </a:r>
            <a:r>
              <a:rPr lang="hu-HU" sz="2400" dirty="0">
                <a:solidFill>
                  <a:srgbClr val="FF0000"/>
                </a:solidFill>
              </a:rPr>
              <a:t>kör♥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színű kártyával végzed el a feladatokat.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6" name="Szövegdoboz 15">
            <a:hlinkClick r:id="rId16" action="ppaction://hlinksldjump"/>
          </p:cNvPr>
          <p:cNvSpPr txBox="1"/>
          <p:nvPr/>
        </p:nvSpPr>
        <p:spPr>
          <a:xfrm>
            <a:off x="5094" y="2903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375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9645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az előbb megjegyzett számot </a:t>
            </a:r>
            <a:r>
              <a:rPr lang="hu-HU" sz="2400" dirty="0">
                <a:solidFill>
                  <a:srgbClr val="0070C0"/>
                </a:solidFill>
              </a:rPr>
              <a:t>írd le a papír bal felső sarkába! </a:t>
            </a:r>
            <a:r>
              <a:rPr lang="hu-HU" sz="2400" dirty="0" smtClean="0">
                <a:solidFill>
                  <a:srgbClr val="0070C0"/>
                </a:solidFill>
              </a:rPr>
              <a:t>És a kiválasztott kártyát vedd el a sorból, mert azzal a továbbiakban nem dolgozunk a kísérlet során. Így a kísérlet hátralevő részében csak a maradék 12 darab </a:t>
            </a:r>
            <a:r>
              <a:rPr lang="hu-HU" sz="2400" dirty="0">
                <a:solidFill>
                  <a:srgbClr val="000000"/>
                </a:solidFill>
              </a:rPr>
              <a:t>treff</a:t>
            </a:r>
            <a:r>
              <a:rPr lang="hu-HU" sz="2400" dirty="0" smtClean="0">
                <a:solidFill>
                  <a:srgbClr val="000000"/>
                </a:solidFill>
              </a:rPr>
              <a:t>♣</a:t>
            </a:r>
            <a:r>
              <a:rPr lang="hu-HU" sz="2400" dirty="0" smtClean="0">
                <a:solidFill>
                  <a:srgbClr val="0070C0"/>
                </a:solidFill>
              </a:rPr>
              <a:t> színű kártyalappal dolgozunk.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 smtClean="0">
                <a:solidFill>
                  <a:srgbClr val="0070C0"/>
                </a:solidFill>
              </a:rPr>
              <a:t>Most elveszem a monitorról az általad választott színű lapokat, így itt nem láthatod őket. Igazából csak hátráltatja a kísérletet, ha még az általad választott, de a továbbiakban felesleges lap még látható</a:t>
            </a:r>
            <a:r>
              <a:rPr lang="hu-HU" sz="2400" dirty="0">
                <a:solidFill>
                  <a:srgbClr val="0070C0"/>
                </a:solidFill>
              </a:rPr>
              <a:t>. Egyszerűbb, ha a továbbiakban a nálad levő még megmaradt 12 darab </a:t>
            </a:r>
            <a:r>
              <a:rPr lang="hu-HU" sz="2400" dirty="0">
                <a:solidFill>
                  <a:srgbClr val="000000"/>
                </a:solidFill>
              </a:rPr>
              <a:t>treff♣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színű kártyával végzed el a feladatokat.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6" name="Szövegdoboz 15">
            <a:hlinkClick r:id="rId16" action="ppaction://hlinksldjump"/>
          </p:cNvPr>
          <p:cNvSpPr txBox="1"/>
          <p:nvPr/>
        </p:nvSpPr>
        <p:spPr>
          <a:xfrm>
            <a:off x="2" y="13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554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0" y="0"/>
            <a:ext cx="96458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az előbb megjegyzett számot </a:t>
            </a:r>
            <a:r>
              <a:rPr lang="hu-HU" sz="2400" dirty="0">
                <a:solidFill>
                  <a:srgbClr val="0070C0"/>
                </a:solidFill>
              </a:rPr>
              <a:t>írd le a papír bal felső sarkába! </a:t>
            </a:r>
            <a:r>
              <a:rPr lang="hu-HU" sz="2400" dirty="0" smtClean="0">
                <a:solidFill>
                  <a:srgbClr val="0070C0"/>
                </a:solidFill>
              </a:rPr>
              <a:t>És a kiválasztott kártyát vedd el a sorból, mert azzal a továbbiakban nem dolgozunk a kísérlet során. Így a kísérlet hátralevő részében csak a maradék 12 darab </a:t>
            </a:r>
            <a:r>
              <a:rPr lang="hu-HU" sz="2400" dirty="0">
                <a:solidFill>
                  <a:srgbClr val="FF0000"/>
                </a:solidFill>
              </a:rPr>
              <a:t>káró♦</a:t>
            </a:r>
            <a:r>
              <a:rPr lang="hu-HU" sz="2400" dirty="0">
                <a:solidFill>
                  <a:srgbClr val="0070C0"/>
                </a:solidFill>
              </a:rPr>
              <a:t> színű kártyával </a:t>
            </a:r>
            <a:r>
              <a:rPr lang="hu-HU" sz="2400" dirty="0" smtClean="0">
                <a:solidFill>
                  <a:srgbClr val="0070C0"/>
                </a:solidFill>
              </a:rPr>
              <a:t>dolgozunk.</a:t>
            </a:r>
          </a:p>
          <a:p>
            <a:endParaRPr lang="hu-HU" sz="2400" dirty="0">
              <a:solidFill>
                <a:srgbClr val="0070C0"/>
              </a:solidFill>
            </a:endParaRPr>
          </a:p>
          <a:p>
            <a:r>
              <a:rPr lang="hu-HU" sz="2400" dirty="0" smtClean="0">
                <a:solidFill>
                  <a:srgbClr val="0070C0"/>
                </a:solidFill>
              </a:rPr>
              <a:t>Most elveszem a monitorról az általad választott színű lapokat, így itt nem láthatod őket. Igazából csak hátráltatja a kísérletet, ha még az általad választott, de a továbbiakban felesleges lap még látható</a:t>
            </a:r>
            <a:r>
              <a:rPr lang="hu-HU" sz="2400" dirty="0">
                <a:solidFill>
                  <a:srgbClr val="0070C0"/>
                </a:solidFill>
              </a:rPr>
              <a:t>. Egyszerűbb, ha a továbbiakban a nálad levő még megmaradt 12 darab </a:t>
            </a:r>
            <a:r>
              <a:rPr lang="hu-HU" sz="2400" dirty="0">
                <a:solidFill>
                  <a:srgbClr val="FF0000"/>
                </a:solidFill>
              </a:rPr>
              <a:t>káró♦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>
                <a:solidFill>
                  <a:srgbClr val="0070C0"/>
                </a:solidFill>
              </a:rPr>
              <a:t>színű kártyával végzed el a feladatokat.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" y="5040000"/>
            <a:ext cx="857294" cy="1143059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00" y="5040000"/>
            <a:ext cx="857294" cy="114305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0" y="5040000"/>
            <a:ext cx="857294" cy="11430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00" y="5040000"/>
            <a:ext cx="857294" cy="114305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00" y="5040000"/>
            <a:ext cx="857294" cy="114305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00" y="5040000"/>
            <a:ext cx="857294" cy="114305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00" y="5040000"/>
            <a:ext cx="857294" cy="114305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5040000"/>
            <a:ext cx="857294" cy="1143059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00" y="5040000"/>
            <a:ext cx="857294" cy="1143059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00" y="5040000"/>
            <a:ext cx="857294" cy="1143059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00" y="5040000"/>
            <a:ext cx="857294" cy="1143059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000" y="5040000"/>
            <a:ext cx="857294" cy="1143059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000" y="5040000"/>
            <a:ext cx="857294" cy="1143059"/>
          </a:xfrm>
          <a:prstGeom prst="rect">
            <a:avLst/>
          </a:prstGeom>
        </p:spPr>
      </p:pic>
      <p:sp>
        <p:nvSpPr>
          <p:cNvPr id="16" name="Szövegdoboz 15">
            <a:hlinkClick r:id="rId16" action="ppaction://hlinksldjump"/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11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102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A továbbiakban a megmaradt 12 kártyával kell egyszerű műveleteket elvégezni.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6255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rajzolj a papírra egy táblázatot! A táblázat felső sorában is 6 kis rubrika legyen, és a táblázat alsó sorában is 6 kis rubrika legyen! Minden rubrika olyan méretű legyen, hogy elférjen benne egy kártyalap!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322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10716"/>
            <a:ext cx="94815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válasszál a 12 kártya közül 6 darab kártyát. Bármelyik kártyát kiválaszthatod. Ezeket a kiválasztott kártyákat érték szerint NÖVEKVŐ sorrendbe helyezd el a táblázat felső sorában! A táblázat felső sorában minden rubrikába egy kártya kerüljön.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322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3781491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91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91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91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91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17" y="2160000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91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34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10638 -0.236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26" y="-1185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-0.2125 -0.2363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118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3.7037E-7 L 0.00117 -0.238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192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10521 0.236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60" y="1182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0046 L -0.10638 -0.236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-1189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21172 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86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023 L -0.2125 2.22222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51" y="2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0.10625 -0.2381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19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-0.10664 0.238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39" y="11921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53229 -0.00023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15" y="-23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31888 -3.7037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64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10625 0.23634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13" y="1182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0.42513 0.236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89" y="1175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-0.21263 0.2363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10716"/>
            <a:ext cx="9341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 12 kártyából a maradék </a:t>
            </a:r>
            <a:r>
              <a:rPr lang="hu-HU" sz="2400" dirty="0">
                <a:solidFill>
                  <a:srgbClr val="0070C0"/>
                </a:solidFill>
              </a:rPr>
              <a:t>6</a:t>
            </a:r>
            <a:r>
              <a:rPr lang="hu-HU" sz="2400" dirty="0" smtClean="0">
                <a:solidFill>
                  <a:srgbClr val="0070C0"/>
                </a:solidFill>
              </a:rPr>
              <a:t> kártyát, amelyeket az előbb nem választottad ki, érték szerint CSÖKKENŐ sorrendbe helyezd el a táblázat alsó sorában.</a:t>
            </a:r>
            <a:r>
              <a:rPr lang="hu-HU" sz="2400" dirty="0">
                <a:solidFill>
                  <a:srgbClr val="0070C0"/>
                </a:solidFill>
              </a:rPr>
              <a:t> A táblázat </a:t>
            </a:r>
            <a:r>
              <a:rPr lang="hu-HU" sz="2400" dirty="0" smtClean="0">
                <a:solidFill>
                  <a:srgbClr val="0070C0"/>
                </a:solidFill>
              </a:rPr>
              <a:t>alsó </a:t>
            </a:r>
            <a:r>
              <a:rPr lang="hu-HU" sz="2400" dirty="0">
                <a:solidFill>
                  <a:srgbClr val="0070C0"/>
                </a:solidFill>
              </a:rPr>
              <a:t>sorában minden rubrikába egy kártya kerüljön.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72322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1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068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Így most a papírra lerajzolt táblázat felső sorában </a:t>
            </a:r>
            <a:r>
              <a:rPr lang="hu-HU" sz="2400" dirty="0">
                <a:solidFill>
                  <a:srgbClr val="0070C0"/>
                </a:solidFill>
              </a:rPr>
              <a:t>6</a:t>
            </a:r>
            <a:r>
              <a:rPr lang="hu-HU" sz="2400" dirty="0" smtClean="0">
                <a:solidFill>
                  <a:srgbClr val="0070C0"/>
                </a:solidFill>
              </a:rPr>
              <a:t> darab kártya van érték szerint növekvő sorrendben, és a papírra lerajzolt táblázat alsó sorában is </a:t>
            </a:r>
            <a:r>
              <a:rPr lang="hu-HU" sz="2400" dirty="0">
                <a:solidFill>
                  <a:srgbClr val="0070C0"/>
                </a:solidFill>
              </a:rPr>
              <a:t>6</a:t>
            </a:r>
            <a:r>
              <a:rPr lang="hu-HU" sz="2400" dirty="0" smtClean="0">
                <a:solidFill>
                  <a:srgbClr val="0070C0"/>
                </a:solidFill>
              </a:rPr>
              <a:t> darab kártya van érték szerint csökkenő sorrendben. 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539469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60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0685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Tulajdonképpen most hat pár kártyát kaptál. Az első pár a táblázat első oszlopában álló két kártyából áll, a második pár kártya a </a:t>
            </a:r>
            <a:r>
              <a:rPr lang="hu-HU" sz="2400" dirty="0">
                <a:solidFill>
                  <a:srgbClr val="0070C0"/>
                </a:solidFill>
              </a:rPr>
              <a:t>táblázat </a:t>
            </a:r>
            <a:r>
              <a:rPr lang="hu-HU" sz="2400" dirty="0" smtClean="0">
                <a:solidFill>
                  <a:srgbClr val="0070C0"/>
                </a:solidFill>
              </a:rPr>
              <a:t>második oszlopában </a:t>
            </a:r>
            <a:r>
              <a:rPr lang="hu-HU" sz="2400" dirty="0">
                <a:solidFill>
                  <a:srgbClr val="0070C0"/>
                </a:solidFill>
              </a:rPr>
              <a:t>álló </a:t>
            </a:r>
            <a:r>
              <a:rPr lang="hu-HU" sz="2400" dirty="0" smtClean="0">
                <a:solidFill>
                  <a:srgbClr val="0070C0"/>
                </a:solidFill>
              </a:rPr>
              <a:t>két kártyából áll,</a:t>
            </a:r>
            <a:r>
              <a:rPr lang="hu-HU" sz="2400" dirty="0">
                <a:solidFill>
                  <a:srgbClr val="0070C0"/>
                </a:solidFill>
              </a:rPr>
              <a:t> </a:t>
            </a:r>
            <a:r>
              <a:rPr lang="hu-HU" sz="2400" dirty="0" smtClean="0">
                <a:solidFill>
                  <a:srgbClr val="0070C0"/>
                </a:solidFill>
              </a:rPr>
              <a:t>a harmadik pár kártya a </a:t>
            </a:r>
            <a:r>
              <a:rPr lang="hu-HU" sz="2400" dirty="0">
                <a:solidFill>
                  <a:srgbClr val="0070C0"/>
                </a:solidFill>
              </a:rPr>
              <a:t>táblázat </a:t>
            </a:r>
            <a:r>
              <a:rPr lang="hu-HU" sz="2400" dirty="0" smtClean="0">
                <a:solidFill>
                  <a:srgbClr val="0070C0"/>
                </a:solidFill>
              </a:rPr>
              <a:t>harmadik oszlopában </a:t>
            </a:r>
            <a:r>
              <a:rPr lang="hu-HU" sz="2400" dirty="0">
                <a:solidFill>
                  <a:srgbClr val="0070C0"/>
                </a:solidFill>
              </a:rPr>
              <a:t>álló két </a:t>
            </a:r>
            <a:r>
              <a:rPr lang="hu-HU" sz="2400" dirty="0" smtClean="0">
                <a:solidFill>
                  <a:srgbClr val="0070C0"/>
                </a:solidFill>
              </a:rPr>
              <a:t>kártyából áll…. És így tovább.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4231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Kép 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5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068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Előfordulhat, hogy valamelyik kártyapárban a felső tag nagyobb értékű, az alsó tag kisebb értékű. És előfordulhat</a:t>
            </a:r>
            <a:r>
              <a:rPr lang="hu-HU" sz="2400" dirty="0">
                <a:solidFill>
                  <a:srgbClr val="0070C0"/>
                </a:solidFill>
              </a:rPr>
              <a:t>, hogy valamelyik kártyapárban a felső tag </a:t>
            </a:r>
            <a:r>
              <a:rPr lang="hu-HU" sz="2400" dirty="0" smtClean="0">
                <a:solidFill>
                  <a:srgbClr val="0070C0"/>
                </a:solidFill>
              </a:rPr>
              <a:t>kisebb </a:t>
            </a:r>
            <a:r>
              <a:rPr lang="hu-HU" sz="2400" dirty="0">
                <a:solidFill>
                  <a:srgbClr val="0070C0"/>
                </a:solidFill>
              </a:rPr>
              <a:t>értékű, az alsó tag </a:t>
            </a:r>
            <a:r>
              <a:rPr lang="hu-HU" sz="2400" dirty="0" smtClean="0">
                <a:solidFill>
                  <a:srgbClr val="0070C0"/>
                </a:solidFill>
              </a:rPr>
              <a:t>nagyobb értékű. Mindez csak attól függ, hogy a 13 kártyából álló sorból melyik kártyát vetted el, majd az így megmaradt 12 kártyából melyik 6 kártyát tetted a táblázat felső sorába növekvő sorrendbe, és melyik 6 kártyát tetted a táblázat alsó sorába csökkenő sorrendbe.</a:t>
            </a:r>
            <a:endParaRPr lang="hu-HU" sz="2400" dirty="0">
              <a:solidFill>
                <a:srgbClr val="0070C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4231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Kép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1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2665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az a feladatod, hogy mindegyik kártyapárban számold ki a kártyapárok tagjainak értékeinek különbségét. Arra vigyázzál, hogy mindig a nagyobb értékű kártya értékéből vond ki a kisebb értékű kártya értékét!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4231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1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0"/>
            <a:ext cx="9877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az előbb kapott különbségeket add össze! Utána a most kapott összeghez add hozzá a papír bal felső sarkába írt számot. (Ezt a számot akkor kaptad, amikor a tizenhárom kártyából álló sorból egy kártyát kiválasztottál, és megállapítottad, hogy ez a kiválasztott lap hányadik a 13 lapból álló sor tőle távolabbi végétől számítva.) És biztos, ami biztos, mivel 100 Ft-nak 50 a fele, az előbb kapott összeghez még adjál 50-et! Nagyon figyelmesen számoljál!</a:t>
            </a: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16968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0"/>
            <a:ext cx="98774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Ha nem tudsz fejben vagy papíron összeadni vagy kivonni, semmi baj, akkor számológéppel végezd el ezeket a számolásokat! Azonban ha fejben vagy papíron számolnál, jobban érezném a gondolataidat, ugyanis a telepatikus kisugárzásod ilyenkor erősebb.</a:t>
            </a: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4231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Kép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95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104543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Ha végeztél a számolással, az eredményt írd le jó nagy számjegyekkel a papírra, és erősen koncentráljál rá. Minél nagyobb számjegyekkel írod le ezt az eredményt a papírra, annál erősebben tudsz erre az eredményre koncentrálni. De ne nézzed a monitort, mert ha nézed a monitort, akkor én innen a távolból a szemedben látom, hogy milyen számra koncentrálsz, összpontosítod a figyelmedet. Biztos, ami biztos, csukd be a szemedet!</a:t>
            </a:r>
            <a:endParaRPr lang="hu-HU" sz="2400" dirty="0">
              <a:solidFill>
                <a:srgbClr val="0070C0"/>
              </a:solidFill>
            </a:endParaRPr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1584231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700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Lehet, hogy még mindig számolsz????? </a:t>
            </a:r>
            <a:r>
              <a:rPr lang="hu-HU" sz="2400" dirty="0" smtClean="0">
                <a:solidFill>
                  <a:srgbClr val="0070C0"/>
                </a:solidFill>
              </a:rPr>
              <a:t>Lehet, hogy problémáid vannak a számolással? Vagy csak nagyon-nagyon figyelmesen számolsz, és nem akarsz kapkodni?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88573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817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Még mindig tart a számolás????? Vagy már csak az eredményt nézegeted????? </a:t>
            </a:r>
            <a:r>
              <a:rPr lang="hu-HU" sz="2400" dirty="0">
                <a:solidFill>
                  <a:srgbClr val="0070C0"/>
                </a:solidFill>
              </a:rPr>
              <a:t>Minden bizonnyal jól számoltál. 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88573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" y="2160000"/>
            <a:ext cx="1079556" cy="146057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2160000"/>
            <a:ext cx="1079556" cy="14605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2160000"/>
            <a:ext cx="1079556" cy="146057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2160000"/>
            <a:ext cx="1079556" cy="146057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2160000"/>
            <a:ext cx="1079556" cy="146057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2160000"/>
            <a:ext cx="1079556" cy="1460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2160000"/>
            <a:ext cx="1079556" cy="14605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000" y="2160000"/>
            <a:ext cx="1079556" cy="146057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00" y="3781487"/>
            <a:ext cx="1079556" cy="1460575"/>
          </a:xfrm>
          <a:prstGeom prst="rect">
            <a:avLst/>
          </a:prstGeom>
        </p:spPr>
      </p:pic>
      <p:pic>
        <p:nvPicPr>
          <p:cNvPr id="14" name="Kép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00" y="3781486"/>
            <a:ext cx="1079556" cy="1460575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00" y="3781486"/>
            <a:ext cx="1079556" cy="1460575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0" y="3781485"/>
            <a:ext cx="1079556" cy="1460575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0" y="3781488"/>
            <a:ext cx="1079556" cy="1460575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000" y="3781489"/>
            <a:ext cx="1079556" cy="146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1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4495"/>
            <a:ext cx="7996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koncentrálj jó erősen a most kiszámolt eredményre! Nagyon fontos, hogy most csak erre az eredményre gondoljál! Én is koncentrálok egy általam választott számra.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88573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531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Nagyon erősen koncentráljál </a:t>
            </a:r>
            <a:r>
              <a:rPr lang="hu-HU" sz="2400" dirty="0">
                <a:solidFill>
                  <a:srgbClr val="0070C0"/>
                </a:solidFill>
              </a:rPr>
              <a:t>az előbb kiszámolt eredményre! Tedd a szemed elé a kezedet, hogy ne láthassam a gondolataidat</a:t>
            </a:r>
            <a:r>
              <a:rPr lang="hu-HU" sz="2400" dirty="0" smtClean="0">
                <a:solidFill>
                  <a:srgbClr val="0070C0"/>
                </a:solidFill>
              </a:rPr>
              <a:t>! Én is erősen koncentrálok az általam választott számra.</a:t>
            </a:r>
            <a:endParaRPr lang="hu-HU" dirty="0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11187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6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7350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Nem tudom, hogy a 13 darab általad választott színű kártyából melyik kártyát vetted el, és azt sem tudom, hogy a nálad maradt 12 darab kártya közül melyik 6 kártyát tetted a táblázat felső sorában levő rubrikáiba érték szerint NÖVEKVŐ sorrendben, </a:t>
            </a:r>
            <a:r>
              <a:rPr lang="hu-HU" sz="2400" dirty="0">
                <a:solidFill>
                  <a:srgbClr val="0070C0"/>
                </a:solidFill>
              </a:rPr>
              <a:t>és azt sem tudom, hogy a </a:t>
            </a:r>
            <a:r>
              <a:rPr lang="hu-HU" sz="2400" dirty="0" smtClean="0">
                <a:solidFill>
                  <a:srgbClr val="0070C0"/>
                </a:solidFill>
              </a:rPr>
              <a:t>nálad maradt </a:t>
            </a:r>
            <a:r>
              <a:rPr lang="hu-HU" sz="2400" dirty="0">
                <a:solidFill>
                  <a:srgbClr val="0070C0"/>
                </a:solidFill>
              </a:rPr>
              <a:t>12 darab kártya közül melyik 6 kártyát tetted a táblázat </a:t>
            </a:r>
            <a:r>
              <a:rPr lang="hu-HU" sz="2400" dirty="0" smtClean="0">
                <a:solidFill>
                  <a:srgbClr val="0070C0"/>
                </a:solidFill>
              </a:rPr>
              <a:t>alsó </a:t>
            </a:r>
            <a:r>
              <a:rPr lang="hu-HU" sz="2400" dirty="0">
                <a:solidFill>
                  <a:srgbClr val="0070C0"/>
                </a:solidFill>
              </a:rPr>
              <a:t>sorában levő rubrikáiba érték szerint </a:t>
            </a:r>
            <a:r>
              <a:rPr lang="hu-HU" sz="2400" dirty="0" smtClean="0">
                <a:solidFill>
                  <a:srgbClr val="0070C0"/>
                </a:solidFill>
              </a:rPr>
              <a:t>CSÖKKENŐ sorrendben. Így nem tudhatom az eredményt, amire most koncentrálsz.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311187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33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735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Te sem tudhatod, hogy én most éppen melyik számra koncentrálok. A kísérlet megmutatja, hogy mennyire érezzük így távolból egymás gondolatait.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Kép 9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6020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Nem tudom, hogy most mit csinálsz, de a tudat alatti gondolatod nagyon erősen kisugároz. Ez azt jelenti, hogy nagyon erős egyéniség vagy, és nagyon erős telepatikus kisugárzással rendelkezhetsz. Kiváló médium vagy!!!!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5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06400" y="0"/>
            <a:ext cx="47134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dirty="0" smtClean="0">
                <a:solidFill>
                  <a:srgbClr val="0070C0"/>
                </a:solidFill>
              </a:rPr>
              <a:t>Hoppá!</a:t>
            </a:r>
            <a:endParaRPr lang="hu-HU" sz="4800" dirty="0">
              <a:solidFill>
                <a:srgbClr val="0070C0"/>
              </a:solidFill>
            </a:endParaRPr>
          </a:p>
          <a:p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2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9935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Nézzük csak! Lehet, hogy te is ugyanarra a számra gondolsz, mint amelyikre én.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Kép 6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46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4048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Úgy érzem, hogy mindketten ugyanarra a számra gondolunk, pedig különböző utakon jutottunk ezekre a számokra. Hát nem érdekes????</a:t>
            </a:r>
            <a:endParaRPr lang="hu-HU" dirty="0"/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" name="Kép 8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19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252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Nos, én úgy érzem, hogy te 1 híján 100-at kaptál eredményül. Én 99-re gondoltam, ugyanis </a:t>
            </a:r>
            <a:r>
              <a:rPr lang="hu-HU" sz="2400" dirty="0" err="1" smtClean="0">
                <a:solidFill>
                  <a:srgbClr val="0070C0"/>
                </a:solidFill>
              </a:rPr>
              <a:t>Nena</a:t>
            </a:r>
            <a:r>
              <a:rPr lang="hu-HU" sz="2400" dirty="0" smtClean="0">
                <a:solidFill>
                  <a:srgbClr val="0070C0"/>
                </a:solidFill>
              </a:rPr>
              <a:t> 99 luftballonról énekel. (</a:t>
            </a:r>
            <a:r>
              <a:rPr lang="hu-HU" sz="2400" dirty="0" err="1" smtClean="0">
                <a:solidFill>
                  <a:srgbClr val="0070C0"/>
                </a:solidFill>
              </a:rPr>
              <a:t>Neunundneunzig</a:t>
            </a:r>
            <a:r>
              <a:rPr lang="hu-HU" sz="2400" dirty="0" smtClean="0">
                <a:solidFill>
                  <a:srgbClr val="0070C0"/>
                </a:solidFill>
              </a:rPr>
              <a:t> </a:t>
            </a:r>
            <a:r>
              <a:rPr lang="hu-HU" sz="2400" dirty="0" err="1" smtClean="0">
                <a:solidFill>
                  <a:srgbClr val="0070C0"/>
                </a:solidFill>
              </a:rPr>
              <a:t>luftballons</a:t>
            </a:r>
            <a:r>
              <a:rPr lang="hu-HU" sz="2400" dirty="0" smtClean="0">
                <a:solidFill>
                  <a:srgbClr val="0070C0"/>
                </a:solidFill>
              </a:rPr>
              <a:t>, ha jól hallom.)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Kép 10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5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0"/>
            <a:ext cx="9877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Hát nekem ez a kísérlet annyira tetszett! Annyira jó és annyira szép volt ez a kísérlet. Hát nem nagyszerű!!!!!</a:t>
            </a:r>
            <a:endParaRPr lang="hu-HU" dirty="0">
              <a:solidFill>
                <a:srgbClr val="0070C0"/>
              </a:solidFill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165105"/>
              </p:ext>
            </p:extLst>
          </p:nvPr>
        </p:nvGraphicFramePr>
        <p:xfrm>
          <a:off x="1" y="5577840"/>
          <a:ext cx="8954426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2411"/>
                <a:gridCol w="1492403"/>
                <a:gridCol w="1492403"/>
                <a:gridCol w="1492403"/>
                <a:gridCol w="1492403"/>
                <a:gridCol w="149240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felső 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1.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4.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5.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6.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p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ár kártya alsó</a:t>
                      </a:r>
                      <a:r>
                        <a:rPr lang="hu-HU" b="1" baseline="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hu-HU" b="1" dirty="0" smtClean="0">
                          <a:solidFill>
                            <a:srgbClr val="0070C0"/>
                          </a:solidFill>
                        </a:rPr>
                        <a:t>tagja</a:t>
                      </a:r>
                      <a:endParaRPr lang="hu-HU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" name="Kép 7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8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951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Most a </a:t>
            </a:r>
            <a:r>
              <a:rPr lang="hu-HU" sz="2400" dirty="0" smtClean="0">
                <a:solidFill>
                  <a:srgbClr val="0070C0"/>
                </a:solidFill>
              </a:rPr>
              <a:t>telepátia, azaz a gondolatátvitel </a:t>
            </a:r>
            <a:r>
              <a:rPr lang="hu-HU" sz="2400" dirty="0">
                <a:solidFill>
                  <a:srgbClr val="0070C0"/>
                </a:solidFill>
              </a:rPr>
              <a:t>csodálatos világa tárul fel előtted</a:t>
            </a:r>
            <a:r>
              <a:rPr lang="hu-HU" sz="2400" dirty="0" smtClean="0">
                <a:solidFill>
                  <a:srgbClr val="0070C0"/>
                </a:solidFill>
              </a:rPr>
              <a:t>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3" name="Kép 2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1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-1" y="0"/>
            <a:ext cx="98774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További szép napot!</a:t>
            </a:r>
            <a:endParaRPr lang="hu-HU" dirty="0"/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55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Néhány </a:t>
            </a:r>
            <a:r>
              <a:rPr lang="hu-HU" sz="2400" dirty="0" smtClean="0">
                <a:solidFill>
                  <a:srgbClr val="0070C0"/>
                </a:solidFill>
              </a:rPr>
              <a:t>perc múlva </a:t>
            </a:r>
            <a:r>
              <a:rPr lang="hu-HU" sz="2400" dirty="0">
                <a:solidFill>
                  <a:srgbClr val="0070C0"/>
                </a:solidFill>
              </a:rPr>
              <a:t>részese lehetsz ennek a világnak</a:t>
            </a:r>
            <a:r>
              <a:rPr lang="hu-HU" sz="2400" dirty="0" smtClean="0">
                <a:solidFill>
                  <a:srgbClr val="0070C0"/>
                </a:solidFill>
              </a:rPr>
              <a:t>!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5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117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  <a:r>
              <a:rPr lang="hu-HU" sz="2400" dirty="0" smtClean="0">
                <a:solidFill>
                  <a:srgbClr val="0070C0"/>
                </a:solidFill>
              </a:rPr>
              <a:t>Most </a:t>
            </a:r>
            <a:r>
              <a:rPr lang="hu-HU" sz="2400" dirty="0">
                <a:solidFill>
                  <a:srgbClr val="0070C0"/>
                </a:solidFill>
              </a:rPr>
              <a:t>egy </a:t>
            </a:r>
            <a:r>
              <a:rPr lang="hu-HU" sz="2400" dirty="0" smtClean="0">
                <a:solidFill>
                  <a:srgbClr val="0070C0"/>
                </a:solidFill>
              </a:rPr>
              <a:t>telepatikus </a:t>
            </a:r>
            <a:r>
              <a:rPr lang="hu-HU" sz="2400" dirty="0">
                <a:solidFill>
                  <a:srgbClr val="0070C0"/>
                </a:solidFill>
              </a:rPr>
              <a:t>kísérletben vehetsz </a:t>
            </a:r>
            <a:r>
              <a:rPr lang="hu-HU" sz="2400" dirty="0" smtClean="0">
                <a:solidFill>
                  <a:srgbClr val="0070C0"/>
                </a:solidFill>
              </a:rPr>
              <a:t>részt</a:t>
            </a:r>
            <a:r>
              <a:rPr lang="hu-HU" sz="2400" dirty="0">
                <a:solidFill>
                  <a:srgbClr val="0070C0"/>
                </a:solidFill>
              </a:rPr>
              <a:t>.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70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0070C0"/>
                </a:solidFill>
              </a:rPr>
              <a:t>A </a:t>
            </a:r>
            <a:r>
              <a:rPr lang="hu-HU" sz="2400" dirty="0" smtClean="0">
                <a:solidFill>
                  <a:srgbClr val="0070C0"/>
                </a:solidFill>
              </a:rPr>
              <a:t>telepátia </a:t>
            </a:r>
            <a:r>
              <a:rPr lang="hu-HU" sz="2400" dirty="0">
                <a:solidFill>
                  <a:srgbClr val="0070C0"/>
                </a:solidFill>
              </a:rPr>
              <a:t>egy hihetetlen és csodálatos képesség</a:t>
            </a:r>
            <a:r>
              <a:rPr lang="hu-HU" sz="2400" dirty="0" smtClean="0">
                <a:solidFill>
                  <a:srgbClr val="0070C0"/>
                </a:solidFill>
              </a:rPr>
              <a:t>!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0" y="0"/>
            <a:ext cx="80503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0070C0"/>
                </a:solidFill>
              </a:rPr>
              <a:t>Most egy olyan kísérletet mutatok be, amelyben telepatikus módon fogom érzékelni, hogy milyen számra gondolsz. Ugyanis én is ugyanarra a számra fogok gondolni. Tulajdonképpen a távolból is befolyásolni tudjuk egymás gondolatait. </a:t>
            </a:r>
            <a:endParaRPr lang="hu-HU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 preferRelativeResize="0"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255" y="0"/>
            <a:ext cx="138874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65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1992</TotalTime>
  <Words>3289</Words>
  <Application>Microsoft Office PowerPoint</Application>
  <PresentationFormat>Szélesvásznú</PresentationFormat>
  <Paragraphs>605</Paragraphs>
  <Slides>50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 Theme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197</cp:revision>
  <dcterms:created xsi:type="dcterms:W3CDTF">2019-07-16T18:25:32Z</dcterms:created>
  <dcterms:modified xsi:type="dcterms:W3CDTF">2020-12-30T18:31:13Z</dcterms:modified>
</cp:coreProperties>
</file>